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595" r:id="rId2"/>
    <p:sldId id="610" r:id="rId3"/>
    <p:sldId id="611" r:id="rId4"/>
    <p:sldId id="612" r:id="rId5"/>
    <p:sldId id="622" r:id="rId6"/>
    <p:sldId id="62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895" autoAdjust="0"/>
    <p:restoredTop sz="84467"/>
  </p:normalViewPr>
  <p:slideViewPr>
    <p:cSldViewPr snapToGrid="0">
      <p:cViewPr varScale="1">
        <p:scale>
          <a:sx n="76" d="100"/>
          <a:sy n="76" d="100"/>
        </p:scale>
        <p:origin x="208" y="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082605-FBEE-405F-9E11-DE6AB92773C3}" type="datetimeFigureOut">
              <a:rPr lang="en-US" smtClean="0"/>
              <a:t>10/5/20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664908-747D-4E44-ADB0-D30E456589AF}" type="slidenum">
              <a:rPr lang="en-US" smtClean="0"/>
              <a:t>‹#›</a:t>
            </a:fld>
            <a:endParaRPr lang="en-US"/>
          </a:p>
        </p:txBody>
      </p:sp>
    </p:spTree>
    <p:extLst>
      <p:ext uri="{BB962C8B-B14F-4D97-AF65-F5344CB8AC3E}">
        <p14:creationId xmlns:p14="http://schemas.microsoft.com/office/powerpoint/2010/main" val="2821047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76984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A70F9A3-F59D-F94D-A205-FC01CC981E73}" type="datetime1">
              <a:rPr lang="en-US" smtClean="0"/>
              <a:t>10/5/20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6FEA52-8CEE-7D45-B168-053E19E83605}" type="slidenum">
              <a:rPr lang="en-US" smtClean="0"/>
              <a:t>‹#›</a:t>
            </a:fld>
            <a:endParaRPr lang="en-US"/>
          </a:p>
        </p:txBody>
      </p:sp>
    </p:spTree>
    <p:extLst>
      <p:ext uri="{BB962C8B-B14F-4D97-AF65-F5344CB8AC3E}">
        <p14:creationId xmlns:p14="http://schemas.microsoft.com/office/powerpoint/2010/main" val="2229817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A2E5EC-943E-1041-9B81-96CDC2397569}" type="datetime1">
              <a:rPr lang="en-US" smtClean="0"/>
              <a:t>10/5/20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6FEA52-8CEE-7D45-B168-053E19E83605}" type="slidenum">
              <a:rPr lang="en-US" smtClean="0"/>
              <a:t>‹#›</a:t>
            </a:fld>
            <a:endParaRPr lang="en-US"/>
          </a:p>
        </p:txBody>
      </p:sp>
    </p:spTree>
    <p:extLst>
      <p:ext uri="{BB962C8B-B14F-4D97-AF65-F5344CB8AC3E}">
        <p14:creationId xmlns:p14="http://schemas.microsoft.com/office/powerpoint/2010/main" val="2015899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6390D29-84A6-AE48-804D-CB12B056A15C}" type="datetime1">
              <a:rPr lang="en-US" smtClean="0"/>
              <a:t>10/5/20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6FEA52-8CEE-7D45-B168-053E19E83605}" type="slidenum">
              <a:rPr lang="en-US" smtClean="0"/>
              <a:t>‹#›</a:t>
            </a:fld>
            <a:endParaRPr lang="en-US"/>
          </a:p>
        </p:txBody>
      </p:sp>
    </p:spTree>
    <p:extLst>
      <p:ext uri="{BB962C8B-B14F-4D97-AF65-F5344CB8AC3E}">
        <p14:creationId xmlns:p14="http://schemas.microsoft.com/office/powerpoint/2010/main" val="2973364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251BF53-F413-4447-BDBF-E0B484BB5EFC}" type="datetime1">
              <a:rPr lang="en-US" smtClean="0"/>
              <a:t>10/5/20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6FEA52-8CEE-7D45-B168-053E19E83605}"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973397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BD40F2-3C37-7740-A9FF-6621A5A09191}" type="datetime1">
              <a:rPr lang="en-US" smtClean="0"/>
              <a:t>10/5/20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6FEA52-8CEE-7D45-B168-053E19E83605}" type="slidenum">
              <a:rPr lang="en-US" smtClean="0"/>
              <a:t>‹#›</a:t>
            </a:fld>
            <a:endParaRPr lang="en-US"/>
          </a:p>
        </p:txBody>
      </p:sp>
    </p:spTree>
    <p:extLst>
      <p:ext uri="{BB962C8B-B14F-4D97-AF65-F5344CB8AC3E}">
        <p14:creationId xmlns:p14="http://schemas.microsoft.com/office/powerpoint/2010/main" val="2861966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E125884-6D5F-D14A-B432-7EC41DC6FA97}" type="datetime1">
              <a:rPr lang="en-US" smtClean="0"/>
              <a:t>10/5/20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6FEA52-8CEE-7D45-B168-053E19E83605}" type="slidenum">
              <a:rPr lang="en-US" smtClean="0"/>
              <a:t>‹#›</a:t>
            </a:fld>
            <a:endParaRPr lang="en-US"/>
          </a:p>
        </p:txBody>
      </p:sp>
    </p:spTree>
    <p:extLst>
      <p:ext uri="{BB962C8B-B14F-4D97-AF65-F5344CB8AC3E}">
        <p14:creationId xmlns:p14="http://schemas.microsoft.com/office/powerpoint/2010/main" val="3674519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12D6A07-650F-1248-8567-EAC85E8BCA7E}" type="datetime1">
              <a:rPr lang="en-US" smtClean="0"/>
              <a:t>10/5/20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6FEA52-8CEE-7D45-B168-053E19E83605}" type="slidenum">
              <a:rPr lang="en-US" smtClean="0"/>
              <a:t>‹#›</a:t>
            </a:fld>
            <a:endParaRPr lang="en-US"/>
          </a:p>
        </p:txBody>
      </p:sp>
    </p:spTree>
    <p:extLst>
      <p:ext uri="{BB962C8B-B14F-4D97-AF65-F5344CB8AC3E}">
        <p14:creationId xmlns:p14="http://schemas.microsoft.com/office/powerpoint/2010/main" val="3742718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59C686-6921-4F40-8704-C6EADDE291F8}" type="datetime1">
              <a:rPr lang="en-US" smtClean="0"/>
              <a:t>10/5/20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6FEA52-8CEE-7D45-B168-053E19E83605}" type="slidenum">
              <a:rPr lang="en-US" smtClean="0"/>
              <a:t>‹#›</a:t>
            </a:fld>
            <a:endParaRPr lang="en-US"/>
          </a:p>
        </p:txBody>
      </p:sp>
    </p:spTree>
    <p:extLst>
      <p:ext uri="{BB962C8B-B14F-4D97-AF65-F5344CB8AC3E}">
        <p14:creationId xmlns:p14="http://schemas.microsoft.com/office/powerpoint/2010/main" val="1816779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DE8589-24BC-944E-8459-9246E34243BE}" type="datetime1">
              <a:rPr lang="en-US" smtClean="0"/>
              <a:t>10/5/20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6FEA52-8CEE-7D45-B168-053E19E83605}" type="slidenum">
              <a:rPr lang="en-US" smtClean="0"/>
              <a:t>‹#›</a:t>
            </a:fld>
            <a:endParaRPr lang="en-US"/>
          </a:p>
        </p:txBody>
      </p:sp>
    </p:spTree>
    <p:extLst>
      <p:ext uri="{BB962C8B-B14F-4D97-AF65-F5344CB8AC3E}">
        <p14:creationId xmlns:p14="http://schemas.microsoft.com/office/powerpoint/2010/main" val="1501568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D565F6-9DE4-E742-A2A5-7283D7551CA9}" type="datetime1">
              <a:rPr lang="en-US" smtClean="0"/>
              <a:t>10/5/20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6FEA52-8CEE-7D45-B168-053E19E83605}" type="slidenum">
              <a:rPr lang="en-US" smtClean="0"/>
              <a:t>‹#›</a:t>
            </a:fld>
            <a:endParaRPr lang="en-US"/>
          </a:p>
        </p:txBody>
      </p:sp>
    </p:spTree>
    <p:extLst>
      <p:ext uri="{BB962C8B-B14F-4D97-AF65-F5344CB8AC3E}">
        <p14:creationId xmlns:p14="http://schemas.microsoft.com/office/powerpoint/2010/main" val="3720279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0F7A83-DBB7-5C4D-B8E9-E88D78C467F5}" type="datetime1">
              <a:rPr lang="en-US" smtClean="0"/>
              <a:t>10/5/20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6FEA52-8CEE-7D45-B168-053E19E83605}" type="slidenum">
              <a:rPr lang="en-US" smtClean="0"/>
              <a:t>‹#›</a:t>
            </a:fld>
            <a:endParaRPr lang="en-US"/>
          </a:p>
        </p:txBody>
      </p:sp>
    </p:spTree>
    <p:extLst>
      <p:ext uri="{BB962C8B-B14F-4D97-AF65-F5344CB8AC3E}">
        <p14:creationId xmlns:p14="http://schemas.microsoft.com/office/powerpoint/2010/main" val="3772471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CE92B4-E31D-2B46-89B7-6AC27D72DC4C}" type="datetime1">
              <a:rPr lang="en-US" smtClean="0"/>
              <a:t>10/5/20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6FEA52-8CEE-7D45-B168-053E19E83605}" type="slidenum">
              <a:rPr lang="en-US" smtClean="0"/>
              <a:t>‹#›</a:t>
            </a:fld>
            <a:endParaRPr lang="en-US"/>
          </a:p>
        </p:txBody>
      </p:sp>
    </p:spTree>
    <p:extLst>
      <p:ext uri="{BB962C8B-B14F-4D97-AF65-F5344CB8AC3E}">
        <p14:creationId xmlns:p14="http://schemas.microsoft.com/office/powerpoint/2010/main" val="296771788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B30CF7-0A0C-8247-867E-D6DA0241B5AA}" type="datetime1">
              <a:rPr lang="en-US" smtClean="0"/>
              <a:t>10/5/20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6FEA52-8CEE-7D45-B168-053E19E83605}" type="slidenum">
              <a:rPr lang="en-US" smtClean="0"/>
              <a:t>‹#›</a:t>
            </a:fld>
            <a:endParaRPr lang="en-US"/>
          </a:p>
        </p:txBody>
      </p:sp>
    </p:spTree>
    <p:extLst>
      <p:ext uri="{BB962C8B-B14F-4D97-AF65-F5344CB8AC3E}">
        <p14:creationId xmlns:p14="http://schemas.microsoft.com/office/powerpoint/2010/main" val="2969060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81AB252B-5360-094C-859D-60D7CAE6B42B}" type="datetime1">
              <a:rPr lang="en-US" smtClean="0"/>
              <a:t>10/5/20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4D6FEA52-8CEE-7D45-B168-053E19E83605}" type="slidenum">
              <a:rPr lang="en-US" smtClean="0"/>
              <a:t>‹#›</a:t>
            </a:fld>
            <a:endParaRPr lang="en-US"/>
          </a:p>
        </p:txBody>
      </p:sp>
    </p:spTree>
    <p:extLst>
      <p:ext uri="{BB962C8B-B14F-4D97-AF65-F5344CB8AC3E}">
        <p14:creationId xmlns:p14="http://schemas.microsoft.com/office/powerpoint/2010/main" val="1566528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BC20581-08C7-B844-89FA-05A99B5790B7}" type="datetime1">
              <a:rPr lang="en-US" smtClean="0"/>
              <a:t>10/5/20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4D6FEA52-8CEE-7D45-B168-053E19E83605}" type="slidenum">
              <a:rPr lang="en-US" smtClean="0"/>
              <a:t>‹#›</a:t>
            </a:fld>
            <a:endParaRPr lang="en-US"/>
          </a:p>
        </p:txBody>
      </p:sp>
    </p:spTree>
    <p:extLst>
      <p:ext uri="{BB962C8B-B14F-4D97-AF65-F5344CB8AC3E}">
        <p14:creationId xmlns:p14="http://schemas.microsoft.com/office/powerpoint/2010/main" val="1022351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1DE1A700-1387-C343-8399-0D15E3B52800}" type="datetime1">
              <a:rPr lang="en-US" smtClean="0"/>
              <a:t>10/5/20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4D6FEA52-8CEE-7D45-B168-053E19E83605}" type="slidenum">
              <a:rPr lang="en-US" smtClean="0"/>
              <a:t>‹#›</a:t>
            </a:fld>
            <a:endParaRPr lang="en-US"/>
          </a:p>
        </p:txBody>
      </p:sp>
    </p:spTree>
    <p:extLst>
      <p:ext uri="{BB962C8B-B14F-4D97-AF65-F5344CB8AC3E}">
        <p14:creationId xmlns:p14="http://schemas.microsoft.com/office/powerpoint/2010/main" val="16174515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2762DF-1921-7B40-B4FD-ADD27C304406}" type="datetime1">
              <a:rPr lang="en-US" smtClean="0"/>
              <a:t>10/5/20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6FEA52-8CEE-7D45-B168-053E19E83605}" type="slidenum">
              <a:rPr lang="en-US" smtClean="0"/>
              <a:t>‹#›</a:t>
            </a:fld>
            <a:endParaRPr lang="en-US"/>
          </a:p>
        </p:txBody>
      </p:sp>
    </p:spTree>
    <p:extLst>
      <p:ext uri="{BB962C8B-B14F-4D97-AF65-F5344CB8AC3E}">
        <p14:creationId xmlns:p14="http://schemas.microsoft.com/office/powerpoint/2010/main" val="4280654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duotone>
              <a:schemeClr val="bg2">
                <a:shade val="62000"/>
                <a:hueMod val="108000"/>
                <a:satMod val="164000"/>
                <a:lumMod val="69000"/>
              </a:schemeClr>
              <a:schemeClr val="bg2">
                <a:tint val="96000"/>
                <a:hueMod val="90000"/>
                <a:satMod val="130000"/>
                <a:lumMod val="134000"/>
              </a:schemeClr>
            </a:duotone>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890596A-B7CC-3B42-BF3F-C4FD95D18EFE}" type="datetime1">
              <a:rPr lang="en-US" smtClean="0"/>
              <a:t>10/5/20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D6FEA52-8CEE-7D45-B168-053E19E83605}" type="slidenum">
              <a:rPr lang="en-US" smtClean="0"/>
              <a:t>‹#›</a:t>
            </a:fld>
            <a:endParaRPr lang="en-US"/>
          </a:p>
        </p:txBody>
      </p:sp>
    </p:spTree>
    <p:extLst>
      <p:ext uri="{BB962C8B-B14F-4D97-AF65-F5344CB8AC3E}">
        <p14:creationId xmlns:p14="http://schemas.microsoft.com/office/powerpoint/2010/main" val="2734934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tiff"/></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nj.gov/agriculture/divisions/pi/prog/nj_hemp.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19150-905E-1A40-B040-910DC3E02961}"/>
              </a:ext>
            </a:extLst>
          </p:cNvPr>
          <p:cNvSpPr>
            <a:spLocks noGrp="1"/>
          </p:cNvSpPr>
          <p:nvPr>
            <p:ph type="title"/>
          </p:nvPr>
        </p:nvSpPr>
        <p:spPr>
          <a:xfrm>
            <a:off x="110761" y="629266"/>
            <a:ext cx="3990159" cy="1641987"/>
          </a:xfrm>
        </p:spPr>
        <p:txBody>
          <a:bodyPr vert="horz" lIns="91440" tIns="45720" rIns="91440" bIns="45720" rtlCol="0" anchor="t">
            <a:normAutofit/>
          </a:bodyPr>
          <a:lstStyle/>
          <a:p>
            <a:r>
              <a:rPr lang="en-US" b="1" i="1" dirty="0"/>
              <a:t>WELCOME TO</a:t>
            </a:r>
          </a:p>
        </p:txBody>
      </p:sp>
      <p:pic>
        <p:nvPicPr>
          <p:cNvPr id="5" name="Picture 4" descr="A close up of a sign&#10;&#10;Description automatically generated">
            <a:extLst>
              <a:ext uri="{FF2B5EF4-FFF2-40B4-BE49-F238E27FC236}">
                <a16:creationId xmlns:a16="http://schemas.microsoft.com/office/drawing/2014/main" id="{0505FB4D-6DA9-4642-93E9-527FC38353BB}"/>
              </a:ext>
            </a:extLst>
          </p:cNvPr>
          <p:cNvPicPr>
            <a:picLocks noChangeAspect="1"/>
          </p:cNvPicPr>
          <p:nvPr/>
        </p:nvPicPr>
        <p:blipFill rotWithShape="1">
          <a:blip r:embed="rId3"/>
          <a:srcRect t="371" r="4" b="4"/>
          <a:stretch/>
        </p:blipFill>
        <p:spPr>
          <a:xfrm>
            <a:off x="3920810" y="950190"/>
            <a:ext cx="3990160" cy="5638797"/>
          </a:xfrm>
          <a:prstGeom prst="rect">
            <a:avLst/>
          </a:prstGeom>
          <a:effectLst>
            <a:outerShdw blurRad="50800" dist="38100" dir="5400000" algn="t" rotWithShape="0">
              <a:prstClr val="black">
                <a:alpha val="43000"/>
              </a:prstClr>
            </a:outerShdw>
          </a:effectLst>
        </p:spPr>
      </p:pic>
      <p:sp>
        <p:nvSpPr>
          <p:cNvPr id="14" name="Rectangle 13">
            <a:extLst>
              <a:ext uri="{FF2B5EF4-FFF2-40B4-BE49-F238E27FC236}">
                <a16:creationId xmlns:a16="http://schemas.microsoft.com/office/drawing/2014/main" id="{73DC589F-62C7-410C-B96C-0F6243A471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A4D137F7-7F98-7546-A68F-2535C7EAD8F2}"/>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a:spcAft>
                <a:spcPts val="600"/>
              </a:spcAft>
            </a:pPr>
            <a:fld id="{4D6FEA52-8CEE-7D45-B168-053E19E83605}" type="slidenum">
              <a:rPr lang="en-US" smtClean="0"/>
              <a:pPr>
                <a:spcAft>
                  <a:spcPts val="600"/>
                </a:spcAft>
              </a:pPr>
              <a:t>1</a:t>
            </a:fld>
            <a:endParaRPr lang="en-US"/>
          </a:p>
        </p:txBody>
      </p:sp>
      <p:sp>
        <p:nvSpPr>
          <p:cNvPr id="3" name="TextBox 2">
            <a:extLst>
              <a:ext uri="{FF2B5EF4-FFF2-40B4-BE49-F238E27FC236}">
                <a16:creationId xmlns:a16="http://schemas.microsoft.com/office/drawing/2014/main" id="{6EAA3C87-4123-3649-B612-46312FBEE801}"/>
              </a:ext>
            </a:extLst>
          </p:cNvPr>
          <p:cNvSpPr txBox="1"/>
          <p:nvPr/>
        </p:nvSpPr>
        <p:spPr>
          <a:xfrm>
            <a:off x="358136" y="1835082"/>
            <a:ext cx="3175914" cy="492443"/>
          </a:xfrm>
          <a:prstGeom prst="rect">
            <a:avLst/>
          </a:prstGeom>
          <a:noFill/>
        </p:spPr>
        <p:txBody>
          <a:bodyPr wrap="square" rtlCol="0">
            <a:spAutoFit/>
          </a:bodyPr>
          <a:lstStyle/>
          <a:p>
            <a:pPr algn="ctr">
              <a:spcAft>
                <a:spcPts val="600"/>
              </a:spcAft>
            </a:pPr>
            <a:r>
              <a:rPr lang="en-US" sz="2600" b="1" dirty="0">
                <a:latin typeface="Calibri" panose="020F0502020204030204" pitchFamily="34" charset="0"/>
                <a:cs typeface="Calibri" panose="020F0502020204030204" pitchFamily="34" charset="0"/>
              </a:rPr>
              <a:t> </a:t>
            </a:r>
            <a:endParaRPr lang="en-US" sz="2600" b="1">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258B35C2-39BF-314D-A568-37687E7DD301}"/>
              </a:ext>
            </a:extLst>
          </p:cNvPr>
          <p:cNvSpPr txBox="1"/>
          <p:nvPr/>
        </p:nvSpPr>
        <p:spPr>
          <a:xfrm>
            <a:off x="8120197" y="3604873"/>
            <a:ext cx="3889206" cy="1769715"/>
          </a:xfrm>
          <a:prstGeom prst="rect">
            <a:avLst/>
          </a:prstGeom>
          <a:noFill/>
        </p:spPr>
        <p:txBody>
          <a:bodyPr wrap="none" rtlCol="0">
            <a:spAutoFit/>
          </a:bodyPr>
          <a:lstStyle/>
          <a:p>
            <a:pPr algn="ctr">
              <a:spcAft>
                <a:spcPts val="600"/>
              </a:spcAft>
            </a:pPr>
            <a:r>
              <a:rPr lang="en-US" sz="2800" b="1" i="1" dirty="0">
                <a:solidFill>
                  <a:schemeClr val="tx2"/>
                </a:solidFill>
                <a:latin typeface="Century Gothic" panose="020B0502020202020204" pitchFamily="34" charset="0"/>
                <a:ea typeface="+mj-ea"/>
                <a:cs typeface="Calibri" panose="020F0502020204030204" pitchFamily="34" charset="0"/>
              </a:rPr>
              <a:t>A History of Cannabis</a:t>
            </a:r>
          </a:p>
          <a:p>
            <a:pPr algn="ctr">
              <a:spcAft>
                <a:spcPts val="600"/>
              </a:spcAft>
            </a:pPr>
            <a:endParaRPr lang="en-US" sz="2200" i="1" dirty="0">
              <a:solidFill>
                <a:schemeClr val="tx2"/>
              </a:solidFill>
              <a:latin typeface="Century Gothic" panose="020B0502020202020204" pitchFamily="34" charset="0"/>
              <a:ea typeface="+mj-ea"/>
              <a:cs typeface="Calibri" panose="020F0502020204030204" pitchFamily="34" charset="0"/>
            </a:endParaRPr>
          </a:p>
          <a:p>
            <a:pPr algn="ctr">
              <a:spcAft>
                <a:spcPts val="600"/>
              </a:spcAft>
            </a:pPr>
            <a:r>
              <a:rPr lang="en-US" sz="2200" i="1" dirty="0">
                <a:solidFill>
                  <a:schemeClr val="tx2"/>
                </a:solidFill>
                <a:latin typeface="Century Gothic" panose="020B0502020202020204" pitchFamily="34" charset="0"/>
                <a:ea typeface="+mj-ea"/>
                <a:cs typeface="Calibri" panose="020F0502020204030204" pitchFamily="34" charset="0"/>
              </a:rPr>
              <a:t>By</a:t>
            </a:r>
          </a:p>
          <a:p>
            <a:pPr algn="ctr">
              <a:spcAft>
                <a:spcPts val="600"/>
              </a:spcAft>
            </a:pPr>
            <a:r>
              <a:rPr lang="en-US" sz="2200" i="1" dirty="0">
                <a:solidFill>
                  <a:schemeClr val="tx2"/>
                </a:solidFill>
                <a:latin typeface="Century Gothic" panose="020B0502020202020204" pitchFamily="34" charset="0"/>
                <a:ea typeface="+mj-ea"/>
                <a:cs typeface="Calibri" panose="020F0502020204030204" pitchFamily="34" charset="0"/>
              </a:rPr>
              <a:t>Alexandra </a:t>
            </a:r>
            <a:r>
              <a:rPr lang="en-US" sz="2200" i="1" dirty="0" err="1">
                <a:solidFill>
                  <a:schemeClr val="tx2"/>
                </a:solidFill>
                <a:latin typeface="Century Gothic" panose="020B0502020202020204" pitchFamily="34" charset="0"/>
                <a:ea typeface="+mj-ea"/>
                <a:cs typeface="Calibri" panose="020F0502020204030204" pitchFamily="34" charset="0"/>
              </a:rPr>
              <a:t>Verello</a:t>
            </a:r>
            <a:endParaRPr lang="en-US" sz="2200" i="1" dirty="0">
              <a:solidFill>
                <a:schemeClr val="tx2"/>
              </a:solidFill>
              <a:latin typeface="Century Gothic" panose="020B0502020202020204" pitchFamily="34" charset="0"/>
              <a:ea typeface="+mj-ea"/>
              <a:cs typeface="Calibri" panose="020F0502020204030204" pitchFamily="34" charset="0"/>
            </a:endParaRPr>
          </a:p>
        </p:txBody>
      </p:sp>
    </p:spTree>
    <p:extLst>
      <p:ext uri="{BB962C8B-B14F-4D97-AF65-F5344CB8AC3E}">
        <p14:creationId xmlns:p14="http://schemas.microsoft.com/office/powerpoint/2010/main" val="3000819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Taxonomy</a:t>
            </a:r>
            <a:endParaRPr lang="en-US" dirty="0"/>
          </a:p>
        </p:txBody>
      </p:sp>
      <p:sp>
        <p:nvSpPr>
          <p:cNvPr id="3" name="Content Placeholder 2"/>
          <p:cNvSpPr>
            <a:spLocks noGrp="1"/>
          </p:cNvSpPr>
          <p:nvPr>
            <p:ph idx="1"/>
          </p:nvPr>
        </p:nvSpPr>
        <p:spPr>
          <a:xfrm>
            <a:off x="991612" y="1152983"/>
            <a:ext cx="4913735" cy="5705017"/>
          </a:xfrm>
        </p:spPr>
        <p:txBody>
          <a:bodyPr>
            <a:normAutofit fontScale="85000" lnSpcReduction="20000"/>
          </a:bodyPr>
          <a:lstStyle/>
          <a:p>
            <a:r>
              <a:rPr lang="en-US" b="1" dirty="0"/>
              <a:t>The Science of Classification created by Carolus Linnaeus </a:t>
            </a:r>
            <a:r>
              <a:rPr lang="en-US" sz="1400" b="1" dirty="0"/>
              <a:t>(</a:t>
            </a:r>
            <a:r>
              <a:rPr lang="en-US" sz="1200" b="1" dirty="0"/>
              <a:t>Britannica)</a:t>
            </a:r>
          </a:p>
          <a:p>
            <a:endParaRPr lang="en-US" b="1" dirty="0"/>
          </a:p>
          <a:p>
            <a:r>
              <a:rPr lang="en-US" b="1" dirty="0"/>
              <a:t>Cannabis Taxonomy</a:t>
            </a:r>
          </a:p>
          <a:p>
            <a:pPr lvl="1"/>
            <a:r>
              <a:rPr lang="en-US" b="1" dirty="0"/>
              <a:t>Kingdom</a:t>
            </a:r>
          </a:p>
          <a:p>
            <a:pPr lvl="2"/>
            <a:r>
              <a:rPr lang="en-US" b="1" dirty="0"/>
              <a:t>Plantae</a:t>
            </a:r>
          </a:p>
          <a:p>
            <a:pPr lvl="1"/>
            <a:r>
              <a:rPr lang="en-US" b="1" dirty="0"/>
              <a:t>Phylum (Division)</a:t>
            </a:r>
          </a:p>
          <a:p>
            <a:pPr lvl="2"/>
            <a:r>
              <a:rPr lang="en-US" b="1" dirty="0" err="1"/>
              <a:t>Tracheophyta</a:t>
            </a:r>
            <a:r>
              <a:rPr lang="en-US" b="1" dirty="0"/>
              <a:t> </a:t>
            </a:r>
            <a:r>
              <a:rPr lang="mr-IN" b="1" dirty="0"/>
              <a:t>–</a:t>
            </a:r>
            <a:r>
              <a:rPr lang="en-US" b="1" dirty="0"/>
              <a:t> vascular plants</a:t>
            </a:r>
          </a:p>
          <a:p>
            <a:pPr lvl="1"/>
            <a:r>
              <a:rPr lang="en-US" b="1" dirty="0"/>
              <a:t>Class</a:t>
            </a:r>
          </a:p>
          <a:p>
            <a:pPr lvl="2"/>
            <a:r>
              <a:rPr lang="en-US" b="1" dirty="0" err="1"/>
              <a:t>Magnoliopsida</a:t>
            </a:r>
            <a:endParaRPr lang="en-US" b="1" dirty="0"/>
          </a:p>
          <a:p>
            <a:pPr lvl="1"/>
            <a:r>
              <a:rPr lang="en-US" b="1" dirty="0"/>
              <a:t>Order</a:t>
            </a:r>
          </a:p>
          <a:p>
            <a:pPr lvl="2"/>
            <a:r>
              <a:rPr lang="en-US" b="1" dirty="0"/>
              <a:t>Rosales</a:t>
            </a:r>
          </a:p>
          <a:p>
            <a:pPr lvl="1"/>
            <a:r>
              <a:rPr lang="en-US" b="1" dirty="0"/>
              <a:t>Family</a:t>
            </a:r>
          </a:p>
          <a:p>
            <a:pPr lvl="2"/>
            <a:r>
              <a:rPr lang="en-US" b="1" dirty="0" err="1"/>
              <a:t>Cannabaceae</a:t>
            </a:r>
            <a:endParaRPr lang="en-US" b="1" dirty="0"/>
          </a:p>
          <a:p>
            <a:pPr lvl="1"/>
            <a:r>
              <a:rPr lang="en-US" b="1" dirty="0"/>
              <a:t>Genus</a:t>
            </a:r>
          </a:p>
          <a:p>
            <a:pPr lvl="2"/>
            <a:r>
              <a:rPr lang="en-US" b="1" dirty="0"/>
              <a:t>Cannabis</a:t>
            </a:r>
          </a:p>
          <a:p>
            <a:pPr lvl="1"/>
            <a:r>
              <a:rPr lang="en-US" b="1" dirty="0"/>
              <a:t>Species</a:t>
            </a:r>
          </a:p>
          <a:p>
            <a:pPr lvl="2"/>
            <a:r>
              <a:rPr lang="en-US" b="1" dirty="0"/>
              <a:t>Sativa</a:t>
            </a:r>
          </a:p>
          <a:p>
            <a:endParaRPr lang="en-US" dirty="0"/>
          </a:p>
        </p:txBody>
      </p:sp>
      <p:sp>
        <p:nvSpPr>
          <p:cNvPr id="4" name="Slide Number Placeholder 3"/>
          <p:cNvSpPr>
            <a:spLocks noGrp="1"/>
          </p:cNvSpPr>
          <p:nvPr>
            <p:ph type="sldNum" sz="quarter" idx="12"/>
          </p:nvPr>
        </p:nvSpPr>
        <p:spPr/>
        <p:txBody>
          <a:bodyPr/>
          <a:lstStyle/>
          <a:p>
            <a:fld id="{4D6FEA52-8CEE-7D45-B168-053E19E83605}" type="slidenum">
              <a:rPr lang="en-US" smtClean="0"/>
              <a:t>2</a:t>
            </a:fld>
            <a:endParaRPr lang="en-US"/>
          </a:p>
        </p:txBody>
      </p:sp>
      <p:sp>
        <p:nvSpPr>
          <p:cNvPr id="5" name="TextBox 4"/>
          <p:cNvSpPr txBox="1"/>
          <p:nvPr/>
        </p:nvSpPr>
        <p:spPr>
          <a:xfrm>
            <a:off x="4167963" y="6581001"/>
            <a:ext cx="694421" cy="276999"/>
          </a:xfrm>
          <a:prstGeom prst="rect">
            <a:avLst/>
          </a:prstGeom>
          <a:noFill/>
        </p:spPr>
        <p:txBody>
          <a:bodyPr wrap="none" rtlCol="0">
            <a:spAutoFit/>
          </a:bodyPr>
          <a:lstStyle/>
          <a:p>
            <a:r>
              <a:rPr lang="en-US" sz="1200" dirty="0"/>
              <a:t>(</a:t>
            </a:r>
            <a:r>
              <a:rPr lang="en-US" sz="1200" dirty="0" err="1"/>
              <a:t>Herer</a:t>
            </a:r>
            <a:r>
              <a:rPr lang="en-US" sz="1200" dirty="0"/>
              <a:t>)</a:t>
            </a:r>
          </a:p>
        </p:txBody>
      </p:sp>
      <p:sp>
        <p:nvSpPr>
          <p:cNvPr id="6" name="TextBox 5"/>
          <p:cNvSpPr txBox="1"/>
          <p:nvPr/>
        </p:nvSpPr>
        <p:spPr>
          <a:xfrm>
            <a:off x="5348472" y="3139417"/>
            <a:ext cx="2271776" cy="369332"/>
          </a:xfrm>
          <a:prstGeom prst="rect">
            <a:avLst/>
          </a:prstGeom>
          <a:noFill/>
        </p:spPr>
        <p:txBody>
          <a:bodyPr wrap="none" rtlCol="0">
            <a:spAutoFit/>
          </a:bodyPr>
          <a:lstStyle/>
          <a:p>
            <a:r>
              <a:rPr lang="en-US" b="1" i="1" dirty="0">
                <a:solidFill>
                  <a:srgbClr val="FFFF00"/>
                </a:solidFill>
              </a:rPr>
              <a:t>Cannabis sativa </a:t>
            </a:r>
            <a:r>
              <a:rPr lang="en-US" b="1" dirty="0">
                <a:solidFill>
                  <a:srgbClr val="FFFF00"/>
                </a:solidFill>
              </a:rPr>
              <a:t>L.</a:t>
            </a:r>
            <a:r>
              <a:rPr lang="en-US" b="1" i="1" dirty="0">
                <a:solidFill>
                  <a:srgbClr val="FFFF00"/>
                </a:solidFill>
              </a:rPr>
              <a:t> </a:t>
            </a:r>
          </a:p>
        </p:txBody>
      </p:sp>
      <p:cxnSp>
        <p:nvCxnSpPr>
          <p:cNvPr id="7" name="Straight Arrow Connector 6"/>
          <p:cNvCxnSpPr/>
          <p:nvPr/>
        </p:nvCxnSpPr>
        <p:spPr>
          <a:xfrm flipH="1">
            <a:off x="5983244" y="3528225"/>
            <a:ext cx="523882" cy="7628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614913" y="4294416"/>
            <a:ext cx="1884395" cy="523220"/>
          </a:xfrm>
          <a:prstGeom prst="rect">
            <a:avLst/>
          </a:prstGeom>
          <a:noFill/>
        </p:spPr>
        <p:txBody>
          <a:bodyPr wrap="square" rtlCol="0">
            <a:spAutoFit/>
          </a:bodyPr>
          <a:lstStyle/>
          <a:p>
            <a:r>
              <a:rPr lang="en-US" sz="1400" b="1" dirty="0"/>
              <a:t>Binomial</a:t>
            </a:r>
          </a:p>
          <a:p>
            <a:r>
              <a:rPr lang="en-US" sz="1400" b="1" dirty="0"/>
              <a:t>Nomenclature</a:t>
            </a:r>
          </a:p>
        </p:txBody>
      </p:sp>
      <p:sp>
        <p:nvSpPr>
          <p:cNvPr id="11" name="TextBox 10"/>
          <p:cNvSpPr txBox="1"/>
          <p:nvPr/>
        </p:nvSpPr>
        <p:spPr>
          <a:xfrm>
            <a:off x="4213678" y="1761610"/>
            <a:ext cx="3406570" cy="1015663"/>
          </a:xfrm>
          <a:prstGeom prst="rect">
            <a:avLst/>
          </a:prstGeom>
          <a:noFill/>
        </p:spPr>
        <p:txBody>
          <a:bodyPr wrap="square" rtlCol="0">
            <a:spAutoFit/>
          </a:bodyPr>
          <a:lstStyle/>
          <a:p>
            <a:pPr algn="r"/>
            <a:r>
              <a:rPr lang="en-US" sz="1400" b="1" dirty="0"/>
              <a:t>”L” Refers to authority</a:t>
            </a:r>
          </a:p>
          <a:p>
            <a:pPr algn="r"/>
            <a:r>
              <a:rPr lang="en-US" sz="1400" b="1" dirty="0"/>
              <a:t>meaning the person who </a:t>
            </a:r>
          </a:p>
          <a:p>
            <a:pPr algn="r"/>
            <a:r>
              <a:rPr lang="en-US" sz="1400" b="1" dirty="0"/>
              <a:t>discovered/named the organism </a:t>
            </a:r>
          </a:p>
          <a:p>
            <a:endParaRPr lang="en-US" dirty="0"/>
          </a:p>
        </p:txBody>
      </p:sp>
      <p:cxnSp>
        <p:nvCxnSpPr>
          <p:cNvPr id="13" name="Straight Arrow Connector 12"/>
          <p:cNvCxnSpPr/>
          <p:nvPr/>
        </p:nvCxnSpPr>
        <p:spPr>
          <a:xfrm flipH="1" flipV="1">
            <a:off x="7208874" y="2431042"/>
            <a:ext cx="125938" cy="7851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7" name="Picture 2" descr="http://t3.gstatic.com/images?q=tbn:ANd9GcR8bp8_NFxiNNk8g-1DVt8KkxiFPBrJAH9xosSxUi7oLW97NudQ9Q&amp;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248" y="2415129"/>
            <a:ext cx="4009451" cy="4304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9785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0668" y="629266"/>
            <a:ext cx="6249784" cy="1641986"/>
          </a:xfrm>
        </p:spPr>
        <p:txBody>
          <a:bodyPr>
            <a:normAutofit/>
          </a:bodyPr>
          <a:lstStyle/>
          <a:p>
            <a:r>
              <a:rPr lang="en-US" b="1" u="sng" dirty="0"/>
              <a:t>History of Cannabis </a:t>
            </a:r>
            <a:endParaRPr lang="en-US" dirty="0"/>
          </a:p>
        </p:txBody>
      </p:sp>
      <p:pic>
        <p:nvPicPr>
          <p:cNvPr id="5" name="Picture 4" descr="mage result for the emporer wears no clothes"/>
          <p:cNvPicPr>
            <a:picLocks noChangeAspect="1" noChangeArrowheads="1"/>
          </p:cNvPicPr>
          <p:nvPr/>
        </p:nvPicPr>
        <p:blipFill rotWithShape="1">
          <a:blip r:embed="rId3">
            <a:extLst>
              <a:ext uri="{28A0092B-C50C-407E-A947-70E740481C1C}">
                <a14:useLocalDpi xmlns:a14="http://schemas.microsoft.com/office/drawing/2010/main" val="0"/>
              </a:ext>
            </a:extLst>
          </a:blip>
          <a:srcRect l="4716" r="6599"/>
          <a:stretch/>
        </p:blipFill>
        <p:spPr bwMode="auto">
          <a:xfrm>
            <a:off x="7548152" y="10"/>
            <a:ext cx="4646658" cy="685799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EF049B09-93BA-40D3-8B80-788A87C8F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10352540" y="295729"/>
            <a:ext cx="838199" cy="767687"/>
          </a:xfrm>
        </p:spPr>
        <p:txBody>
          <a:bodyPr>
            <a:normAutofit/>
          </a:bodyPr>
          <a:lstStyle/>
          <a:p>
            <a:pPr>
              <a:spcAft>
                <a:spcPts val="600"/>
              </a:spcAft>
            </a:pPr>
            <a:fld id="{4D6FEA52-8CEE-7D45-B168-053E19E83605}" type="slidenum">
              <a:rPr lang="en-US" smtClean="0"/>
              <a:pPr>
                <a:spcAft>
                  <a:spcPts val="600"/>
                </a:spcAft>
              </a:pPr>
              <a:t>3</a:t>
            </a:fld>
            <a:endParaRPr lang="en-US"/>
          </a:p>
        </p:txBody>
      </p:sp>
      <p:sp>
        <p:nvSpPr>
          <p:cNvPr id="3" name="Content Placeholder 2"/>
          <p:cNvSpPr>
            <a:spLocks noGrp="1"/>
          </p:cNvSpPr>
          <p:nvPr>
            <p:ph idx="1"/>
          </p:nvPr>
        </p:nvSpPr>
        <p:spPr>
          <a:xfrm>
            <a:off x="650668" y="1625600"/>
            <a:ext cx="6249784" cy="4622799"/>
          </a:xfrm>
        </p:spPr>
        <p:txBody>
          <a:bodyPr>
            <a:normAutofit/>
          </a:bodyPr>
          <a:lstStyle/>
          <a:p>
            <a:pPr>
              <a:lnSpc>
                <a:spcPct val="90000"/>
              </a:lnSpc>
            </a:pPr>
            <a:r>
              <a:rPr lang="en-US" sz="1600" b="1" dirty="0"/>
              <a:t>Earliest mention was by </a:t>
            </a:r>
            <a:r>
              <a:rPr lang="en-US" sz="1600" b="1" dirty="0" err="1"/>
              <a:t>Dioscorides</a:t>
            </a:r>
            <a:r>
              <a:rPr lang="en-US" sz="1600" b="1" dirty="0"/>
              <a:t> (40-90 AD). Published first source of modern botanical terminology/ ethnobotanical literature De Materia Medica.</a:t>
            </a:r>
          </a:p>
          <a:p>
            <a:pPr>
              <a:lnSpc>
                <a:spcPct val="90000"/>
              </a:lnSpc>
            </a:pPr>
            <a:r>
              <a:rPr lang="en-US" sz="1600" b="1" dirty="0"/>
              <a:t>Cannabis is referenced in this book as useful for fiber/ rope and roots of the plant were said to be used to relieve joint pain after being boiled.</a:t>
            </a:r>
          </a:p>
          <a:p>
            <a:pPr>
              <a:lnSpc>
                <a:spcPct val="90000"/>
              </a:lnSpc>
            </a:pPr>
            <a:r>
              <a:rPr lang="en-US" sz="1600" b="1" dirty="0"/>
              <a:t>Terms “Sativa” and “Indica” were introduced by Jean Baptiste Lamarck, a naturalist, Botanist and Zoologist (1785) (Watts 2006)</a:t>
            </a:r>
          </a:p>
          <a:p>
            <a:pPr>
              <a:lnSpc>
                <a:spcPct val="90000"/>
              </a:lnSpc>
            </a:pPr>
            <a:r>
              <a:rPr lang="en-US" sz="1600" b="1" dirty="0"/>
              <a:t>Cannabis made its way westward via the slave trade.</a:t>
            </a:r>
          </a:p>
          <a:p>
            <a:pPr>
              <a:lnSpc>
                <a:spcPct val="90000"/>
              </a:lnSpc>
            </a:pPr>
            <a:r>
              <a:rPr lang="en-US" sz="1600" b="1" dirty="0"/>
              <a:t>As cannabis entered the United States from Mexico in mid 1960’s, whole plants were dried, shipped and sold to users. </a:t>
            </a:r>
          </a:p>
          <a:p>
            <a:pPr>
              <a:lnSpc>
                <a:spcPct val="90000"/>
              </a:lnSpc>
            </a:pPr>
            <a:r>
              <a:rPr lang="en-US" sz="1600" b="1" dirty="0"/>
              <a:t>The potency of this substance was remarkably low compared to today’s market.</a:t>
            </a:r>
          </a:p>
          <a:p>
            <a:pPr>
              <a:lnSpc>
                <a:spcPct val="90000"/>
              </a:lnSpc>
            </a:pPr>
            <a:endParaRPr lang="en-US" sz="1600" dirty="0"/>
          </a:p>
        </p:txBody>
      </p:sp>
    </p:spTree>
    <p:extLst>
      <p:ext uri="{BB962C8B-B14F-4D97-AF65-F5344CB8AC3E}">
        <p14:creationId xmlns:p14="http://schemas.microsoft.com/office/powerpoint/2010/main" val="1599906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2000"/>
                <a:hueMod val="96000"/>
                <a:satMod val="128000"/>
                <a:lumMod val="114000"/>
              </a:schemeClr>
            </a:gs>
            <a:gs pos="100000">
              <a:schemeClr val="bg1">
                <a:shade val="62000"/>
                <a:hueMod val="100000"/>
                <a:satMod val="134000"/>
                <a:lumMod val="5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alphaModFix amt="25000"/>
            <a:grayscl/>
            <a:extLst>
              <a:ext uri="{28A0092B-C50C-407E-A947-70E740481C1C}">
                <a14:useLocalDpi xmlns:a14="http://schemas.microsoft.com/office/drawing/2010/main" val="0"/>
              </a:ext>
            </a:extLst>
          </a:blip>
          <a:srcRect b="15730"/>
          <a:stretch/>
        </p:blipFill>
        <p:spPr>
          <a:xfrm>
            <a:off x="20" y="-1"/>
            <a:ext cx="12191980" cy="6858000"/>
          </a:xfrm>
          <a:prstGeom prst="rect">
            <a:avLst/>
          </a:prstGeom>
        </p:spPr>
      </p:pic>
      <p:sp>
        <p:nvSpPr>
          <p:cNvPr id="2" name="Title 1"/>
          <p:cNvSpPr>
            <a:spLocks noGrp="1"/>
          </p:cNvSpPr>
          <p:nvPr>
            <p:ph type="title"/>
          </p:nvPr>
        </p:nvSpPr>
        <p:spPr>
          <a:xfrm>
            <a:off x="646111" y="452718"/>
            <a:ext cx="9404723" cy="1400530"/>
          </a:xfrm>
        </p:spPr>
        <p:txBody>
          <a:bodyPr>
            <a:normAutofit/>
          </a:bodyPr>
          <a:lstStyle/>
          <a:p>
            <a:r>
              <a:rPr lang="en-US" b="1" u="sng" dirty="0"/>
              <a:t>History Continued</a:t>
            </a:r>
            <a:endParaRPr lang="en-US" dirty="0"/>
          </a:p>
        </p:txBody>
      </p:sp>
      <p:sp>
        <p:nvSpPr>
          <p:cNvPr id="10" name="Rectangle 9">
            <a:extLst>
              <a:ext uri="{FF2B5EF4-FFF2-40B4-BE49-F238E27FC236}">
                <a16:creationId xmlns:a16="http://schemas.microsoft.com/office/drawing/2014/main" id="{0D187C4E-14B9-4504-B200-5127823FA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10352540" y="295729"/>
            <a:ext cx="838199" cy="767687"/>
          </a:xfrm>
        </p:spPr>
        <p:txBody>
          <a:bodyPr>
            <a:normAutofit/>
          </a:bodyPr>
          <a:lstStyle/>
          <a:p>
            <a:pPr>
              <a:spcAft>
                <a:spcPts val="600"/>
              </a:spcAft>
            </a:pPr>
            <a:fld id="{4D6FEA52-8CEE-7D45-B168-053E19E83605}" type="slidenum">
              <a:rPr lang="en-US" smtClean="0"/>
              <a:pPr>
                <a:spcAft>
                  <a:spcPts val="600"/>
                </a:spcAft>
              </a:pPr>
              <a:t>4</a:t>
            </a:fld>
            <a:endParaRPr lang="en-US"/>
          </a:p>
        </p:txBody>
      </p:sp>
      <p:sp>
        <p:nvSpPr>
          <p:cNvPr id="3" name="Content Placeholder 2"/>
          <p:cNvSpPr>
            <a:spLocks noGrp="1"/>
          </p:cNvSpPr>
          <p:nvPr>
            <p:ph idx="1"/>
          </p:nvPr>
        </p:nvSpPr>
        <p:spPr>
          <a:xfrm>
            <a:off x="646111" y="1331258"/>
            <a:ext cx="11545889" cy="4205942"/>
          </a:xfrm>
        </p:spPr>
        <p:txBody>
          <a:bodyPr>
            <a:normAutofit/>
          </a:bodyPr>
          <a:lstStyle/>
          <a:p>
            <a:r>
              <a:rPr lang="en-US" b="1" dirty="0"/>
              <a:t>In 1619 the first American Cannabis Law was enacted in Jamestown colony. </a:t>
            </a:r>
          </a:p>
          <a:p>
            <a:r>
              <a:rPr lang="en-US" b="1" dirty="0"/>
              <a:t>REQUIRED all farmers to run a trial of Indian hemp seed.</a:t>
            </a:r>
          </a:p>
          <a:p>
            <a:r>
              <a:rPr lang="en-US" b="1" dirty="0"/>
              <a:t>Cannabis hemp was legal tender (money, basically) in most of America until ~1800s. </a:t>
            </a:r>
          </a:p>
          <a:p>
            <a:r>
              <a:rPr lang="en-US" b="1" dirty="0"/>
              <a:t>You could even pay taxes with it!</a:t>
            </a:r>
          </a:p>
          <a:p>
            <a:r>
              <a:rPr lang="en-US" b="1" dirty="0"/>
              <a:t>It was possible to be jailed for NOT growing Hemp especially during shortages.</a:t>
            </a:r>
          </a:p>
          <a:p>
            <a:r>
              <a:rPr lang="en-US" b="1" dirty="0"/>
              <a:t>Thomas Jefferson even illegally imported hemp seed from China to Turkey, he eventually used the variety he smuggled to start America’s first paper mill.</a:t>
            </a:r>
          </a:p>
          <a:p>
            <a:r>
              <a:rPr lang="en-US" b="1" dirty="0"/>
              <a:t>Cannabis derived extracts were also among the top prescribed medications from ~1842-1890.</a:t>
            </a:r>
          </a:p>
          <a:p>
            <a:endParaRPr lang="en-US" dirty="0"/>
          </a:p>
        </p:txBody>
      </p:sp>
    </p:spTree>
    <p:extLst>
      <p:ext uri="{BB962C8B-B14F-4D97-AF65-F5344CB8AC3E}">
        <p14:creationId xmlns:p14="http://schemas.microsoft.com/office/powerpoint/2010/main" val="2412262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9779" r="3" b="3"/>
          <a:stretch/>
        </p:blipFill>
        <p:spPr>
          <a:xfrm>
            <a:off x="-1" y="10"/>
            <a:ext cx="4634681" cy="3428990"/>
          </a:xfrm>
          <a:prstGeom prst="rect">
            <a:avLst/>
          </a:prstGeom>
        </p:spPr>
      </p:pic>
      <p:sp>
        <p:nvSpPr>
          <p:cNvPr id="4" name="Slide Number Placeholder 3"/>
          <p:cNvSpPr>
            <a:spLocks noGrp="1"/>
          </p:cNvSpPr>
          <p:nvPr>
            <p:ph type="sldNum" sz="quarter" idx="12"/>
          </p:nvPr>
        </p:nvSpPr>
        <p:spPr>
          <a:xfrm>
            <a:off x="10352540" y="295729"/>
            <a:ext cx="838199" cy="767687"/>
          </a:xfrm>
        </p:spPr>
        <p:txBody>
          <a:bodyPr>
            <a:normAutofit/>
          </a:bodyPr>
          <a:lstStyle/>
          <a:p>
            <a:pPr>
              <a:spcAft>
                <a:spcPts val="600"/>
              </a:spcAft>
            </a:pPr>
            <a:fld id="{4D6FEA52-8CEE-7D45-B168-053E19E83605}" type="slidenum">
              <a:rPr lang="en-US" smtClean="0"/>
              <a:pPr>
                <a:spcAft>
                  <a:spcPts val="600"/>
                </a:spcAft>
              </a:pPr>
              <a:t>5</a:t>
            </a:fld>
            <a:endParaRPr lang="en-US"/>
          </a:p>
        </p:txBody>
      </p:sp>
      <p:pic>
        <p:nvPicPr>
          <p:cNvPr id="6" name="Picture 5"/>
          <p:cNvPicPr>
            <a:picLocks noChangeAspect="1"/>
          </p:cNvPicPr>
          <p:nvPr/>
        </p:nvPicPr>
        <p:blipFill rotWithShape="1">
          <a:blip r:embed="rId4"/>
          <a:srcRect t="26776" r="1" b="22366"/>
          <a:stretch/>
        </p:blipFill>
        <p:spPr>
          <a:xfrm>
            <a:off x="3222" y="3429001"/>
            <a:ext cx="4634681" cy="3428538"/>
          </a:xfrm>
          <a:prstGeom prst="rect">
            <a:avLst/>
          </a:prstGeom>
        </p:spPr>
      </p:pic>
      <p:sp>
        <p:nvSpPr>
          <p:cNvPr id="3" name="Content Placeholder 2"/>
          <p:cNvSpPr>
            <a:spLocks noGrp="1"/>
          </p:cNvSpPr>
          <p:nvPr>
            <p:ph idx="1"/>
          </p:nvPr>
        </p:nvSpPr>
        <p:spPr>
          <a:xfrm>
            <a:off x="5285608" y="643468"/>
            <a:ext cx="4764245" cy="5604932"/>
          </a:xfrm>
        </p:spPr>
        <p:txBody>
          <a:bodyPr>
            <a:normAutofit/>
          </a:bodyPr>
          <a:lstStyle/>
          <a:p>
            <a:pPr marL="0" indent="0">
              <a:lnSpc>
                <a:spcPct val="90000"/>
              </a:lnSpc>
              <a:buNone/>
            </a:pPr>
            <a:r>
              <a:rPr lang="en-US" b="1" dirty="0"/>
              <a:t>As the war on drugs came into effect under Nixon, cannabis growers and retailers had to rethink the ergonomics of their practices to keep their actions under the radar and their black-market customers satisfied.</a:t>
            </a:r>
          </a:p>
          <a:p>
            <a:pPr marL="0" indent="0">
              <a:lnSpc>
                <a:spcPct val="90000"/>
              </a:lnSpc>
              <a:buNone/>
            </a:pPr>
            <a:endParaRPr lang="en-US" b="1" dirty="0"/>
          </a:p>
          <a:p>
            <a:pPr marL="0" indent="0">
              <a:lnSpc>
                <a:spcPct val="90000"/>
              </a:lnSpc>
              <a:buNone/>
            </a:pPr>
            <a:r>
              <a:rPr lang="en-US" b="1" dirty="0"/>
              <a:t>At this point, growers begin experimenting with methods to create a plant that will:</a:t>
            </a:r>
          </a:p>
          <a:p>
            <a:pPr>
              <a:lnSpc>
                <a:spcPct val="90000"/>
              </a:lnSpc>
            </a:pPr>
            <a:r>
              <a:rPr lang="en-US" b="1" dirty="0"/>
              <a:t>Grow more quickly</a:t>
            </a:r>
          </a:p>
          <a:p>
            <a:pPr>
              <a:lnSpc>
                <a:spcPct val="90000"/>
              </a:lnSpc>
            </a:pPr>
            <a:r>
              <a:rPr lang="en-US" b="1" dirty="0"/>
              <a:t>Maintain smaller stature</a:t>
            </a:r>
          </a:p>
          <a:p>
            <a:pPr>
              <a:lnSpc>
                <a:spcPct val="90000"/>
              </a:lnSpc>
            </a:pPr>
            <a:r>
              <a:rPr lang="en-US" b="1" dirty="0"/>
              <a:t>Pack more potency per weight</a:t>
            </a:r>
          </a:p>
          <a:p>
            <a:pPr>
              <a:lnSpc>
                <a:spcPct val="90000"/>
              </a:lnSpc>
            </a:pPr>
            <a:endParaRPr lang="en-US" dirty="0"/>
          </a:p>
        </p:txBody>
      </p:sp>
    </p:spTree>
    <p:extLst>
      <p:ext uri="{BB962C8B-B14F-4D97-AF65-F5344CB8AC3E}">
        <p14:creationId xmlns:p14="http://schemas.microsoft.com/office/powerpoint/2010/main" val="1118705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2" y="240457"/>
            <a:ext cx="9404723" cy="1400530"/>
          </a:xfrm>
        </p:spPr>
        <p:txBody>
          <a:bodyPr/>
          <a:lstStyle/>
          <a:p>
            <a:r>
              <a:rPr lang="en-US" b="1" u="sng" dirty="0"/>
              <a:t>Hemp vs. Marijuana</a:t>
            </a:r>
            <a:endParaRPr lang="en-US" dirty="0"/>
          </a:p>
        </p:txBody>
      </p:sp>
      <p:sp>
        <p:nvSpPr>
          <p:cNvPr id="3" name="Content Placeholder 2"/>
          <p:cNvSpPr>
            <a:spLocks noGrp="1"/>
          </p:cNvSpPr>
          <p:nvPr>
            <p:ph idx="1"/>
          </p:nvPr>
        </p:nvSpPr>
        <p:spPr>
          <a:xfrm>
            <a:off x="723015" y="1153143"/>
            <a:ext cx="8285518" cy="4720696"/>
          </a:xfrm>
        </p:spPr>
        <p:txBody>
          <a:bodyPr>
            <a:normAutofit lnSpcReduction="10000"/>
          </a:bodyPr>
          <a:lstStyle/>
          <a:p>
            <a:r>
              <a:rPr lang="en-US" b="1" dirty="0"/>
              <a:t>Legally classifying a Cannabis plant as either Hemp or ‘Marijuana’ depends entirely on its THC content. </a:t>
            </a:r>
          </a:p>
          <a:p>
            <a:r>
              <a:rPr lang="en-US" b="1" dirty="0"/>
              <a:t>Plants grown as Hemp must have </a:t>
            </a:r>
            <a:r>
              <a:rPr lang="en-US" b="1" u="sng" dirty="0"/>
              <a:t>under</a:t>
            </a:r>
            <a:r>
              <a:rPr lang="en-US" b="1" dirty="0"/>
              <a:t> a certain amount of THC, this mount varies by state.</a:t>
            </a:r>
          </a:p>
          <a:p>
            <a:r>
              <a:rPr lang="en-US" b="1" dirty="0"/>
              <a:t>If compliant with 2018 Farm Bill (like NJ is), total THC cannot exceed &gt;0.3%. </a:t>
            </a:r>
          </a:p>
          <a:p>
            <a:r>
              <a:rPr lang="en-US" b="1" dirty="0"/>
              <a:t>For more on this, visit: </a:t>
            </a:r>
            <a:r>
              <a:rPr lang="en-US" b="1" dirty="0">
                <a:hlinkClick r:id="rId2">
                  <a:extLst>
                    <a:ext uri="{A12FA001-AC4F-418D-AE19-62706E023703}">
                      <ahyp:hlinkClr xmlns:ahyp="http://schemas.microsoft.com/office/drawing/2018/hyperlinkcolor" val="tx"/>
                    </a:ext>
                  </a:extLst>
                </a:hlinkClick>
              </a:rPr>
              <a:t>https://www.nj.gov/agriculture/divisions/pi/prog/nj_hemp.html</a:t>
            </a:r>
            <a:endParaRPr lang="en-US" b="1" dirty="0"/>
          </a:p>
          <a:p>
            <a:r>
              <a:rPr lang="en-US" b="1" dirty="0"/>
              <a:t>‘Marijuana’ is a term that originated  ~ 1920’s and was utilized heavily by Richard Nixon to describe the Cannabis that was coming up from Mexico to make it sound foreign, and negative.</a:t>
            </a:r>
          </a:p>
          <a:p>
            <a:r>
              <a:rPr lang="en-US" b="1" dirty="0"/>
              <a:t>Today, ’Marijuana’ is used to refer to any Cannabis with a THC content over 0.3%</a:t>
            </a:r>
          </a:p>
          <a:p>
            <a:endParaRPr lang="en-US" dirty="0"/>
          </a:p>
        </p:txBody>
      </p:sp>
      <p:sp>
        <p:nvSpPr>
          <p:cNvPr id="4" name="Slide Number Placeholder 3"/>
          <p:cNvSpPr>
            <a:spLocks noGrp="1"/>
          </p:cNvSpPr>
          <p:nvPr>
            <p:ph type="sldNum" sz="quarter" idx="12"/>
          </p:nvPr>
        </p:nvSpPr>
        <p:spPr/>
        <p:txBody>
          <a:bodyPr/>
          <a:lstStyle/>
          <a:p>
            <a:fld id="{4D6FEA52-8CEE-7D45-B168-053E19E83605}" type="slidenum">
              <a:rPr lang="en-US" smtClean="0"/>
              <a:t>6</a:t>
            </a:fld>
            <a:endParaRPr lang="en-US"/>
          </a:p>
        </p:txBody>
      </p:sp>
      <p:sp>
        <p:nvSpPr>
          <p:cNvPr id="5" name="TextBox 4"/>
          <p:cNvSpPr txBox="1"/>
          <p:nvPr/>
        </p:nvSpPr>
        <p:spPr>
          <a:xfrm>
            <a:off x="723014" y="6063826"/>
            <a:ext cx="11684000" cy="646331"/>
          </a:xfrm>
          <a:prstGeom prst="rect">
            <a:avLst/>
          </a:prstGeom>
          <a:noFill/>
        </p:spPr>
        <p:txBody>
          <a:bodyPr wrap="square" rtlCol="0">
            <a:spAutoFit/>
          </a:bodyPr>
          <a:lstStyle/>
          <a:p>
            <a:r>
              <a:rPr lang="en-US" i="1" dirty="0">
                <a:solidFill>
                  <a:srgbClr val="FFFF00"/>
                </a:solidFill>
              </a:rPr>
              <a:t>**Industry professionals of today are not so fond of the word ‘marijuana.’ #</a:t>
            </a:r>
            <a:r>
              <a:rPr lang="en-US" i="1" dirty="0" err="1">
                <a:solidFill>
                  <a:srgbClr val="FFFF00"/>
                </a:solidFill>
              </a:rPr>
              <a:t>HerNameIsCannabis</a:t>
            </a:r>
            <a:endParaRPr lang="en-US" i="1" dirty="0">
              <a:solidFill>
                <a:srgbClr val="FFFF00"/>
              </a:solidFill>
            </a:endParaRPr>
          </a:p>
          <a:p>
            <a:endParaRPr lang="en-US" i="1" dirty="0">
              <a:solidFill>
                <a:srgbClr val="FFFF00"/>
              </a:solidFill>
            </a:endParaRPr>
          </a:p>
        </p:txBody>
      </p:sp>
      <p:sp>
        <p:nvSpPr>
          <p:cNvPr id="6" name="TextBox 5"/>
          <p:cNvSpPr txBox="1"/>
          <p:nvPr/>
        </p:nvSpPr>
        <p:spPr>
          <a:xfrm>
            <a:off x="9569302" y="6488668"/>
            <a:ext cx="1899684" cy="276999"/>
          </a:xfrm>
          <a:prstGeom prst="rect">
            <a:avLst/>
          </a:prstGeom>
          <a:noFill/>
        </p:spPr>
        <p:txBody>
          <a:bodyPr wrap="square" rtlCol="0">
            <a:spAutoFit/>
          </a:bodyPr>
          <a:lstStyle/>
          <a:p>
            <a:r>
              <a:rPr lang="en-US" sz="1200" dirty="0"/>
              <a:t>(USDA)(HERER)</a:t>
            </a:r>
          </a:p>
        </p:txBody>
      </p:sp>
      <p:pic>
        <p:nvPicPr>
          <p:cNvPr id="8" name="Picture 7" descr="Logo, company name&#10;&#10;Description automatically generated">
            <a:extLst>
              <a:ext uri="{FF2B5EF4-FFF2-40B4-BE49-F238E27FC236}">
                <a16:creationId xmlns:a16="http://schemas.microsoft.com/office/drawing/2014/main" id="{869B3DCB-9EDA-D843-B469-65CD88EF73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9302" y="1830974"/>
            <a:ext cx="2246833" cy="2456968"/>
          </a:xfrm>
          <a:prstGeom prst="rect">
            <a:avLst/>
          </a:prstGeom>
        </p:spPr>
      </p:pic>
    </p:spTree>
    <p:extLst>
      <p:ext uri="{BB962C8B-B14F-4D97-AF65-F5344CB8AC3E}">
        <p14:creationId xmlns:p14="http://schemas.microsoft.com/office/powerpoint/2010/main" val="11377919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Custom 3">
      <a:dk1>
        <a:srgbClr val="000000"/>
      </a:dk1>
      <a:lt1>
        <a:srgbClr val="FFFFFF"/>
      </a:lt1>
      <a:dk2>
        <a:srgbClr val="455F51"/>
      </a:dk2>
      <a:lt2>
        <a:srgbClr val="E3DED1"/>
      </a:lt2>
      <a:accent1>
        <a:srgbClr val="E4DCC9"/>
      </a:accent1>
      <a:accent2>
        <a:srgbClr val="A8DC9C"/>
      </a:accent2>
      <a:accent3>
        <a:srgbClr val="C0CF3A"/>
      </a:accent3>
      <a:accent4>
        <a:srgbClr val="029676"/>
      </a:accent4>
      <a:accent5>
        <a:srgbClr val="4AB5C4"/>
      </a:accent5>
      <a:accent6>
        <a:srgbClr val="0989B1"/>
      </a:accent6>
      <a:hlink>
        <a:srgbClr val="6B9F25"/>
      </a:hlink>
      <a:folHlink>
        <a:srgbClr val="BA6906"/>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538</Words>
  <Application>Microsoft Macintosh PowerPoint</Application>
  <PresentationFormat>Widescreen</PresentationFormat>
  <Paragraphs>67</Paragraphs>
  <Slides>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Century Gothic</vt:lpstr>
      <vt:lpstr>Wingdings 3</vt:lpstr>
      <vt:lpstr>Ion</vt:lpstr>
      <vt:lpstr>WELCOME TO</vt:lpstr>
      <vt:lpstr>Taxonomy</vt:lpstr>
      <vt:lpstr>History of Cannabis </vt:lpstr>
      <vt:lpstr>History Continued</vt:lpstr>
      <vt:lpstr>PowerPoint Presentation</vt:lpstr>
      <vt:lpstr>Hemp vs. Marijuana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dc:title>
  <dc:creator>Sarah Trent</dc:creator>
  <cp:lastModifiedBy>Sarah Trent</cp:lastModifiedBy>
  <cp:revision>3</cp:revision>
  <dcterms:created xsi:type="dcterms:W3CDTF">2020-10-05T16:15:23Z</dcterms:created>
  <dcterms:modified xsi:type="dcterms:W3CDTF">2020-10-05T16:24:25Z</dcterms:modified>
</cp:coreProperties>
</file>